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9" r:id="rId4"/>
    <p:sldId id="260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</p:sldIdLst>
  <p:sldSz cx="13004800" cy="9753600"/>
  <p:notesSz cx="9928225" cy="67976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9" d="100"/>
          <a:sy n="49" d="100"/>
        </p:scale>
        <p:origin x="-117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392" cy="339663"/>
          </a:xfrm>
          <a:prstGeom prst="rect">
            <a:avLst/>
          </a:prstGeom>
        </p:spPr>
        <p:txBody>
          <a:bodyPr vert="horz" lIns="67199" tIns="33600" rIns="67199" bIns="33600" rtlCol="0"/>
          <a:lstStyle>
            <a:lvl1pPr algn="l">
              <a:defRPr sz="9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623409" y="0"/>
            <a:ext cx="4302392" cy="339663"/>
          </a:xfrm>
          <a:prstGeom prst="rect">
            <a:avLst/>
          </a:prstGeom>
        </p:spPr>
        <p:txBody>
          <a:bodyPr vert="horz" lIns="67199" tIns="33600" rIns="67199" bIns="33600" rtlCol="0"/>
          <a:lstStyle>
            <a:lvl1pPr algn="r">
              <a:defRPr sz="900"/>
            </a:lvl1pPr>
          </a:lstStyle>
          <a:p>
            <a:fld id="{00C36791-8EC2-4F32-8C00-157858667212}" type="datetimeFigureOut">
              <a:rPr lang="pt-BR" smtClean="0"/>
              <a:t>05/10/2021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7199" tIns="33600" rIns="67199" bIns="3360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92581" y="3228453"/>
            <a:ext cx="7943065" cy="3059175"/>
          </a:xfrm>
          <a:prstGeom prst="rect">
            <a:avLst/>
          </a:prstGeom>
        </p:spPr>
        <p:txBody>
          <a:bodyPr vert="horz" lIns="67199" tIns="33600" rIns="67199" bIns="3360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6456906"/>
            <a:ext cx="4302392" cy="339663"/>
          </a:xfrm>
          <a:prstGeom prst="rect">
            <a:avLst/>
          </a:prstGeom>
        </p:spPr>
        <p:txBody>
          <a:bodyPr vert="horz" lIns="67199" tIns="33600" rIns="67199" bIns="33600" rtlCol="0" anchor="b"/>
          <a:lstStyle>
            <a:lvl1pPr algn="l">
              <a:defRPr sz="9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623409" y="6456906"/>
            <a:ext cx="4302392" cy="339663"/>
          </a:xfrm>
          <a:prstGeom prst="rect">
            <a:avLst/>
          </a:prstGeom>
        </p:spPr>
        <p:txBody>
          <a:bodyPr vert="horz" lIns="67199" tIns="33600" rIns="67199" bIns="33600" rtlCol="0" anchor="b"/>
          <a:lstStyle>
            <a:lvl1pPr algn="r">
              <a:defRPr sz="900"/>
            </a:lvl1pPr>
          </a:lstStyle>
          <a:p>
            <a:fld id="{C3414BEC-EE27-467F-B6E9-2586F7295C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953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156192"/>
            <a:ext cx="13004800" cy="597535"/>
          </a:xfrm>
          <a:custGeom>
            <a:avLst/>
            <a:gdLst/>
            <a:ahLst/>
            <a:cxnLst/>
            <a:rect l="l" t="t" r="r" b="b"/>
            <a:pathLst>
              <a:path w="13004800" h="597534">
                <a:moveTo>
                  <a:pt x="13004292" y="0"/>
                </a:moveTo>
                <a:lnTo>
                  <a:pt x="0" y="0"/>
                </a:lnTo>
                <a:lnTo>
                  <a:pt x="0" y="597405"/>
                </a:lnTo>
                <a:lnTo>
                  <a:pt x="13004292" y="597405"/>
                </a:lnTo>
                <a:lnTo>
                  <a:pt x="13004292" y="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962386" y="9298190"/>
            <a:ext cx="1125855" cy="301625"/>
          </a:xfrm>
          <a:custGeom>
            <a:avLst/>
            <a:gdLst/>
            <a:ahLst/>
            <a:cxnLst/>
            <a:rect l="l" t="t" r="r" b="b"/>
            <a:pathLst>
              <a:path w="1125854" h="301625">
                <a:moveTo>
                  <a:pt x="301193" y="127279"/>
                </a:moveTo>
                <a:lnTo>
                  <a:pt x="286905" y="82397"/>
                </a:lnTo>
                <a:lnTo>
                  <a:pt x="258318" y="42849"/>
                </a:lnTo>
                <a:lnTo>
                  <a:pt x="218795" y="14287"/>
                </a:lnTo>
                <a:lnTo>
                  <a:pt x="173926" y="0"/>
                </a:lnTo>
                <a:lnTo>
                  <a:pt x="127266" y="0"/>
                </a:lnTo>
                <a:lnTo>
                  <a:pt x="82372" y="14287"/>
                </a:lnTo>
                <a:lnTo>
                  <a:pt x="42799" y="42849"/>
                </a:lnTo>
                <a:lnTo>
                  <a:pt x="14262" y="82397"/>
                </a:lnTo>
                <a:lnTo>
                  <a:pt x="0" y="127279"/>
                </a:lnTo>
                <a:lnTo>
                  <a:pt x="0" y="173926"/>
                </a:lnTo>
                <a:lnTo>
                  <a:pt x="14262" y="218808"/>
                </a:lnTo>
                <a:lnTo>
                  <a:pt x="42799" y="258356"/>
                </a:lnTo>
                <a:lnTo>
                  <a:pt x="82372" y="286931"/>
                </a:lnTo>
                <a:lnTo>
                  <a:pt x="127266" y="301218"/>
                </a:lnTo>
                <a:lnTo>
                  <a:pt x="173926" y="301218"/>
                </a:lnTo>
                <a:lnTo>
                  <a:pt x="218795" y="286931"/>
                </a:lnTo>
                <a:lnTo>
                  <a:pt x="258318" y="258356"/>
                </a:lnTo>
                <a:lnTo>
                  <a:pt x="286905" y="218808"/>
                </a:lnTo>
                <a:lnTo>
                  <a:pt x="301193" y="173926"/>
                </a:lnTo>
                <a:lnTo>
                  <a:pt x="301193" y="127279"/>
                </a:lnTo>
                <a:close/>
              </a:path>
              <a:path w="1125854" h="301625">
                <a:moveTo>
                  <a:pt x="1125677" y="127279"/>
                </a:moveTo>
                <a:lnTo>
                  <a:pt x="1111389" y="82397"/>
                </a:lnTo>
                <a:lnTo>
                  <a:pt x="1082802" y="42849"/>
                </a:lnTo>
                <a:lnTo>
                  <a:pt x="1043279" y="14287"/>
                </a:lnTo>
                <a:lnTo>
                  <a:pt x="998410" y="0"/>
                </a:lnTo>
                <a:lnTo>
                  <a:pt x="951750" y="0"/>
                </a:lnTo>
                <a:lnTo>
                  <a:pt x="906856" y="14287"/>
                </a:lnTo>
                <a:lnTo>
                  <a:pt x="867283" y="42849"/>
                </a:lnTo>
                <a:lnTo>
                  <a:pt x="838746" y="82397"/>
                </a:lnTo>
                <a:lnTo>
                  <a:pt x="824484" y="127279"/>
                </a:lnTo>
                <a:lnTo>
                  <a:pt x="824484" y="173926"/>
                </a:lnTo>
                <a:lnTo>
                  <a:pt x="838746" y="218808"/>
                </a:lnTo>
                <a:lnTo>
                  <a:pt x="867283" y="258356"/>
                </a:lnTo>
                <a:lnTo>
                  <a:pt x="906856" y="286931"/>
                </a:lnTo>
                <a:lnTo>
                  <a:pt x="951750" y="301218"/>
                </a:lnTo>
                <a:lnTo>
                  <a:pt x="998410" y="301218"/>
                </a:lnTo>
                <a:lnTo>
                  <a:pt x="1043279" y="286931"/>
                </a:lnTo>
                <a:lnTo>
                  <a:pt x="1082802" y="258356"/>
                </a:lnTo>
                <a:lnTo>
                  <a:pt x="1111389" y="218808"/>
                </a:lnTo>
                <a:lnTo>
                  <a:pt x="1125677" y="173926"/>
                </a:lnTo>
                <a:lnTo>
                  <a:pt x="1125677" y="127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32835" y="3867734"/>
            <a:ext cx="6739128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786875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71498" y="577977"/>
            <a:ext cx="9861803" cy="3187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05788" y="1936241"/>
            <a:ext cx="10466070" cy="4700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9203" y="9319666"/>
            <a:ext cx="43942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VOLUPTAS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62705" y="5240273"/>
            <a:ext cx="6263640" cy="1905"/>
          </a:xfrm>
          <a:custGeom>
            <a:avLst/>
            <a:gdLst/>
            <a:ahLst/>
            <a:cxnLst/>
            <a:rect l="l" t="t" r="r" b="b"/>
            <a:pathLst>
              <a:path w="6263640" h="1904">
                <a:moveTo>
                  <a:pt x="0" y="0"/>
                </a:moveTo>
                <a:lnTo>
                  <a:pt x="6263640" y="1524"/>
                </a:lnTo>
              </a:path>
            </a:pathLst>
          </a:custGeom>
          <a:ln w="25908">
            <a:solidFill>
              <a:srgbClr val="2222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905500" y="1547050"/>
            <a:ext cx="1218565" cy="219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209">
              <a:lnSpc>
                <a:spcPts val="13900"/>
              </a:lnSpc>
            </a:pPr>
            <a:r>
              <a:rPr sz="16000" b="1" spc="-5" dirty="0">
                <a:solidFill>
                  <a:srgbClr val="222222"/>
                </a:solidFill>
                <a:latin typeface="Carlito"/>
                <a:cs typeface="Carlito"/>
              </a:rPr>
              <a:t>B</a:t>
            </a:r>
            <a:endParaRPr sz="16000">
              <a:latin typeface="Carlito"/>
              <a:cs typeface="Carlito"/>
            </a:endParaRPr>
          </a:p>
          <a:p>
            <a:pPr>
              <a:lnSpc>
                <a:spcPts val="3260"/>
              </a:lnSpc>
            </a:pPr>
            <a:r>
              <a:rPr sz="3800" spc="-484" dirty="0">
                <a:solidFill>
                  <a:srgbClr val="222222"/>
                </a:solidFill>
                <a:latin typeface="Arial"/>
                <a:cs typeface="Arial"/>
              </a:rPr>
              <a:t>L</a:t>
            </a:r>
            <a:r>
              <a:rPr sz="3800" spc="-405" dirty="0">
                <a:solidFill>
                  <a:srgbClr val="222222"/>
                </a:solidFill>
                <a:latin typeface="Arial"/>
                <a:cs typeface="Arial"/>
              </a:rPr>
              <a:t>O</a:t>
            </a:r>
            <a:r>
              <a:rPr sz="3800" spc="-500" dirty="0">
                <a:solidFill>
                  <a:srgbClr val="222222"/>
                </a:solidFill>
                <a:latin typeface="Arial"/>
                <a:cs typeface="Arial"/>
              </a:rPr>
              <a:t>G</a:t>
            </a:r>
            <a:r>
              <a:rPr sz="3800" spc="-15" dirty="0">
                <a:solidFill>
                  <a:srgbClr val="222222"/>
                </a:solidFill>
                <a:latin typeface="Arial"/>
                <a:cs typeface="Arial"/>
              </a:rPr>
              <a:t>O</a:t>
            </a:r>
            <a:endParaRPr sz="3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32835" y="3867734"/>
            <a:ext cx="6576059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400" spc="-5" dirty="0">
                <a:solidFill>
                  <a:srgbClr val="222222"/>
                </a:solidFill>
                <a:latin typeface="Arial"/>
                <a:cs typeface="Arial"/>
              </a:rPr>
              <a:t>PLANE</a:t>
            </a:r>
            <a:r>
              <a:rPr sz="6400" spc="5" dirty="0">
                <a:solidFill>
                  <a:srgbClr val="222222"/>
                </a:solidFill>
                <a:latin typeface="Arial"/>
                <a:cs typeface="Arial"/>
              </a:rPr>
              <a:t>J</a:t>
            </a:r>
            <a:r>
              <a:rPr sz="6400" spc="-5" dirty="0">
                <a:solidFill>
                  <a:srgbClr val="222222"/>
                </a:solidFill>
                <a:latin typeface="Arial"/>
                <a:cs typeface="Arial"/>
              </a:rPr>
              <a:t>AMEN</a:t>
            </a:r>
            <a:r>
              <a:rPr sz="6400" spc="5" dirty="0">
                <a:solidFill>
                  <a:srgbClr val="222222"/>
                </a:solidFill>
                <a:latin typeface="Arial"/>
                <a:cs typeface="Arial"/>
              </a:rPr>
              <a:t>T</a:t>
            </a:r>
            <a:r>
              <a:rPr sz="6400" spc="-5" dirty="0">
                <a:solidFill>
                  <a:srgbClr val="222222"/>
                </a:solidFill>
                <a:latin typeface="Arial"/>
                <a:cs typeface="Arial"/>
              </a:rPr>
              <a:t>O</a:t>
            </a:r>
            <a:endParaRPr sz="6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92673" y="5917438"/>
            <a:ext cx="2207895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 smtClean="0">
                <a:latin typeface="Arial"/>
                <a:cs typeface="Arial"/>
              </a:rPr>
              <a:t>ESTRATÉGICO</a:t>
            </a:r>
            <a:endParaRPr lang="pt-BR" sz="2400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400" spc="-5" dirty="0" smtClean="0">
                <a:latin typeface="Arial"/>
                <a:cs typeface="Arial"/>
              </a:rPr>
              <a:t>        2020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57600" y="1066800"/>
            <a:ext cx="5232400" cy="2810510"/>
          </a:xfrm>
          <a:custGeom>
            <a:avLst/>
            <a:gdLst/>
            <a:ahLst/>
            <a:cxnLst/>
            <a:rect l="l" t="t" r="r" b="b"/>
            <a:pathLst>
              <a:path w="5232400" h="2810510">
                <a:moveTo>
                  <a:pt x="5231892" y="0"/>
                </a:moveTo>
                <a:lnTo>
                  <a:pt x="0" y="0"/>
                </a:lnTo>
                <a:lnTo>
                  <a:pt x="0" y="2810255"/>
                </a:lnTo>
                <a:lnTo>
                  <a:pt x="5231892" y="2810255"/>
                </a:lnTo>
                <a:lnTo>
                  <a:pt x="5231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4715" y="9261347"/>
            <a:ext cx="5186680" cy="379730"/>
          </a:xfrm>
          <a:custGeom>
            <a:avLst/>
            <a:gdLst/>
            <a:ahLst/>
            <a:cxnLst/>
            <a:rect l="l" t="t" r="r" b="b"/>
            <a:pathLst>
              <a:path w="5186680" h="379729">
                <a:moveTo>
                  <a:pt x="5186172" y="0"/>
                </a:moveTo>
                <a:lnTo>
                  <a:pt x="0" y="0"/>
                </a:lnTo>
                <a:lnTo>
                  <a:pt x="0" y="379475"/>
                </a:lnTo>
                <a:lnTo>
                  <a:pt x="5186172" y="379475"/>
                </a:lnTo>
                <a:lnTo>
                  <a:pt x="5186172" y="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Imagem 14">
            <a:extLst>
              <a:ext uri="{FF2B5EF4-FFF2-40B4-BE49-F238E27FC236}">
                <a16:creationId xmlns="" xmlns:a16="http://schemas.microsoft.com/office/drawing/2014/main" id="{7AB15988-9F7C-427E-B7E8-58F0A3B8B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0" y="1668476"/>
            <a:ext cx="4149961" cy="15239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156192"/>
            <a:ext cx="13004800" cy="597535"/>
          </a:xfrm>
          <a:custGeom>
            <a:avLst/>
            <a:gdLst/>
            <a:ahLst/>
            <a:cxnLst/>
            <a:rect l="l" t="t" r="r" b="b"/>
            <a:pathLst>
              <a:path w="13004800" h="597534">
                <a:moveTo>
                  <a:pt x="13004292" y="0"/>
                </a:moveTo>
                <a:lnTo>
                  <a:pt x="0" y="0"/>
                </a:lnTo>
                <a:lnTo>
                  <a:pt x="0" y="597405"/>
                </a:lnTo>
                <a:lnTo>
                  <a:pt x="13004292" y="597405"/>
                </a:lnTo>
                <a:lnTo>
                  <a:pt x="13004292" y="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9203" y="9319666"/>
            <a:ext cx="43942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VOLUPTAS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49400" y="2514600"/>
            <a:ext cx="1065784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222222"/>
                </a:solidFill>
              </a:rPr>
              <a:t>PLANEJAMENTO</a:t>
            </a:r>
            <a:r>
              <a:rPr b="1" spc="5" dirty="0">
                <a:solidFill>
                  <a:srgbClr val="222222"/>
                </a:solidFill>
              </a:rPr>
              <a:t> </a:t>
            </a:r>
            <a:r>
              <a:rPr lang="pt-BR" b="1" spc="5" dirty="0" smtClean="0">
                <a:solidFill>
                  <a:srgbClr val="222222"/>
                </a:solidFill>
              </a:rPr>
              <a:t/>
            </a:r>
            <a:br>
              <a:rPr lang="pt-BR" b="1" spc="5" dirty="0" smtClean="0">
                <a:solidFill>
                  <a:srgbClr val="222222"/>
                </a:solidFill>
              </a:rPr>
            </a:br>
            <a:r>
              <a:rPr b="1" spc="-5" dirty="0" smtClean="0">
                <a:solidFill>
                  <a:srgbClr val="222222"/>
                </a:solidFill>
              </a:rPr>
              <a:t>ESTRATÉGICO</a:t>
            </a:r>
            <a:endParaRPr b="1" spc="-5" dirty="0">
              <a:solidFill>
                <a:srgbClr val="222222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9400" y="4037203"/>
            <a:ext cx="9982200" cy="30444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endParaRPr lang="pt-BR" sz="1800" b="1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b="1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b="1" dirty="0" err="1" smtClean="0">
                <a:latin typeface="Arial"/>
                <a:cs typeface="Arial"/>
              </a:rPr>
              <a:t>Introdução</a:t>
            </a:r>
            <a:endParaRPr lang="pt-BR" sz="1800" b="1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spc="-40" dirty="0">
                <a:latin typeface="Arial"/>
                <a:cs typeface="Arial"/>
              </a:rPr>
              <a:t>Kotler </a:t>
            </a:r>
            <a:r>
              <a:rPr sz="1800" spc="-5" dirty="0">
                <a:latin typeface="Arial"/>
                <a:cs typeface="Arial"/>
              </a:rPr>
              <a:t>(2000) </a:t>
            </a:r>
            <a:r>
              <a:rPr sz="1800" spc="-40" dirty="0">
                <a:latin typeface="Arial"/>
                <a:cs typeface="Arial"/>
              </a:rPr>
              <a:t>define </a:t>
            </a:r>
            <a:r>
              <a:rPr sz="1800" spc="-35" dirty="0">
                <a:latin typeface="Arial"/>
                <a:cs typeface="Arial"/>
              </a:rPr>
              <a:t>muito </a:t>
            </a:r>
            <a:r>
              <a:rPr sz="1800" spc="-40" dirty="0">
                <a:latin typeface="Arial"/>
                <a:cs typeface="Arial"/>
              </a:rPr>
              <a:t>bem </a:t>
            </a:r>
            <a:r>
              <a:rPr sz="1800" spc="-35" dirty="0">
                <a:latin typeface="Arial"/>
                <a:cs typeface="Arial"/>
              </a:rPr>
              <a:t>o </a:t>
            </a:r>
            <a:r>
              <a:rPr sz="1800" spc="-40" dirty="0">
                <a:latin typeface="Arial"/>
                <a:cs typeface="Arial"/>
              </a:rPr>
              <a:t>planejamento </a:t>
            </a:r>
            <a:r>
              <a:rPr sz="1800" spc="-20" dirty="0">
                <a:latin typeface="Arial"/>
                <a:cs typeface="Arial"/>
              </a:rPr>
              <a:t>estratégico, como </a:t>
            </a:r>
            <a:r>
              <a:rPr sz="1800" spc="-45" dirty="0">
                <a:latin typeface="Arial"/>
                <a:cs typeface="Arial"/>
              </a:rPr>
              <a:t>um </a:t>
            </a:r>
            <a:r>
              <a:rPr sz="1800" spc="-30" dirty="0">
                <a:latin typeface="Arial"/>
                <a:cs typeface="Arial"/>
              </a:rPr>
              <a:t>processo </a:t>
            </a:r>
            <a:r>
              <a:rPr sz="1800" spc="-35" dirty="0">
                <a:latin typeface="Arial"/>
                <a:cs typeface="Arial"/>
              </a:rPr>
              <a:t>gerencial </a:t>
            </a:r>
            <a:r>
              <a:rPr sz="1800" spc="-30" dirty="0">
                <a:latin typeface="Arial"/>
                <a:cs typeface="Arial"/>
              </a:rPr>
              <a:t>de  </a:t>
            </a:r>
            <a:r>
              <a:rPr sz="1800" spc="-45" dirty="0">
                <a:latin typeface="Arial"/>
                <a:cs typeface="Arial"/>
              </a:rPr>
              <a:t>desenvolver </a:t>
            </a:r>
            <a:r>
              <a:rPr sz="1800" spc="-55" dirty="0">
                <a:latin typeface="Arial"/>
                <a:cs typeface="Arial"/>
              </a:rPr>
              <a:t>e </a:t>
            </a:r>
            <a:r>
              <a:rPr sz="1800" spc="-35" dirty="0">
                <a:latin typeface="Arial"/>
                <a:cs typeface="Arial"/>
              </a:rPr>
              <a:t>manter </a:t>
            </a:r>
            <a:r>
              <a:rPr sz="1800" spc="-45" dirty="0">
                <a:latin typeface="Arial"/>
                <a:cs typeface="Arial"/>
              </a:rPr>
              <a:t>um </a:t>
            </a:r>
            <a:r>
              <a:rPr sz="1800" spc="-40" dirty="0">
                <a:latin typeface="Arial"/>
                <a:cs typeface="Arial"/>
              </a:rPr>
              <a:t>ajuste </a:t>
            </a:r>
            <a:r>
              <a:rPr sz="1800" spc="-50" dirty="0">
                <a:latin typeface="Arial"/>
                <a:cs typeface="Arial"/>
              </a:rPr>
              <a:t>viável </a:t>
            </a:r>
            <a:r>
              <a:rPr sz="1800" spc="-30" dirty="0">
                <a:latin typeface="Arial"/>
                <a:cs typeface="Arial"/>
              </a:rPr>
              <a:t>entre </a:t>
            </a:r>
            <a:r>
              <a:rPr sz="1800" spc="-50" dirty="0">
                <a:latin typeface="Arial"/>
                <a:cs typeface="Arial"/>
              </a:rPr>
              <a:t>os </a:t>
            </a:r>
            <a:r>
              <a:rPr sz="1800" spc="-30" dirty="0">
                <a:latin typeface="Arial"/>
                <a:cs typeface="Arial"/>
              </a:rPr>
              <a:t>objetivos, </a:t>
            </a:r>
            <a:r>
              <a:rPr sz="1800" spc="-55" dirty="0">
                <a:latin typeface="Arial"/>
                <a:cs typeface="Arial"/>
              </a:rPr>
              <a:t>as </a:t>
            </a:r>
            <a:r>
              <a:rPr sz="1800" spc="-40" dirty="0">
                <a:latin typeface="Arial"/>
                <a:cs typeface="Arial"/>
              </a:rPr>
              <a:t>habilidades </a:t>
            </a:r>
            <a:r>
              <a:rPr sz="1800" spc="-55" dirty="0">
                <a:latin typeface="Arial"/>
                <a:cs typeface="Arial"/>
              </a:rPr>
              <a:t>e </a:t>
            </a:r>
            <a:r>
              <a:rPr sz="1800" spc="-50" dirty="0">
                <a:latin typeface="Arial"/>
                <a:cs typeface="Arial"/>
              </a:rPr>
              <a:t>os </a:t>
            </a:r>
            <a:r>
              <a:rPr sz="1800" spc="-30" dirty="0">
                <a:latin typeface="Arial"/>
                <a:cs typeface="Arial"/>
              </a:rPr>
              <a:t>recursos de </a:t>
            </a:r>
            <a:r>
              <a:rPr sz="1800" spc="-55" dirty="0">
                <a:latin typeface="Arial"/>
                <a:cs typeface="Arial"/>
              </a:rPr>
              <a:t>uma  </a:t>
            </a:r>
            <a:r>
              <a:rPr sz="1800" spc="-35" dirty="0">
                <a:latin typeface="Arial"/>
                <a:cs typeface="Arial"/>
              </a:rPr>
              <a:t>organização </a:t>
            </a:r>
            <a:r>
              <a:rPr sz="1800" spc="-55" dirty="0">
                <a:latin typeface="Arial"/>
                <a:cs typeface="Arial"/>
              </a:rPr>
              <a:t>e as </a:t>
            </a:r>
            <a:r>
              <a:rPr sz="1800" spc="-30" dirty="0">
                <a:latin typeface="Arial"/>
                <a:cs typeface="Arial"/>
              </a:rPr>
              <a:t>oportunidades de </a:t>
            </a:r>
            <a:r>
              <a:rPr sz="1800" spc="-45" dirty="0">
                <a:latin typeface="Arial"/>
                <a:cs typeface="Arial"/>
              </a:rPr>
              <a:t>um </a:t>
            </a:r>
            <a:r>
              <a:rPr sz="1800" spc="-30" dirty="0">
                <a:latin typeface="Arial"/>
                <a:cs typeface="Arial"/>
              </a:rPr>
              <a:t>mercado </a:t>
            </a:r>
            <a:r>
              <a:rPr sz="1800" spc="-50" dirty="0">
                <a:latin typeface="Arial"/>
                <a:cs typeface="Arial"/>
              </a:rPr>
              <a:t>em </a:t>
            </a:r>
            <a:r>
              <a:rPr sz="1800" spc="-25" dirty="0">
                <a:latin typeface="Arial"/>
                <a:cs typeface="Arial"/>
              </a:rPr>
              <a:t>constante </a:t>
            </a:r>
            <a:r>
              <a:rPr sz="1800" spc="-30" dirty="0">
                <a:latin typeface="Arial"/>
                <a:cs typeface="Arial"/>
              </a:rPr>
              <a:t>mudança. </a:t>
            </a:r>
            <a:r>
              <a:rPr sz="1800" spc="-50" dirty="0">
                <a:latin typeface="Arial"/>
                <a:cs typeface="Arial"/>
              </a:rPr>
              <a:t>Sendo </a:t>
            </a:r>
            <a:r>
              <a:rPr sz="1800" spc="-55" dirty="0">
                <a:latin typeface="Arial"/>
                <a:cs typeface="Arial"/>
              </a:rPr>
              <a:t>seu </a:t>
            </a:r>
            <a:r>
              <a:rPr sz="1800" spc="-35" dirty="0">
                <a:latin typeface="Arial"/>
                <a:cs typeface="Arial"/>
              </a:rPr>
              <a:t>objetivo </a:t>
            </a:r>
            <a:r>
              <a:rPr sz="1800" spc="-20" dirty="0">
                <a:latin typeface="Arial"/>
                <a:cs typeface="Arial"/>
              </a:rPr>
              <a:t>dar  </a:t>
            </a:r>
            <a:r>
              <a:rPr sz="1800" spc="-35" dirty="0">
                <a:latin typeface="Arial"/>
                <a:cs typeface="Arial"/>
              </a:rPr>
              <a:t>forma </a:t>
            </a:r>
            <a:r>
              <a:rPr sz="1800" spc="-50" dirty="0">
                <a:latin typeface="Arial"/>
                <a:cs typeface="Arial"/>
              </a:rPr>
              <a:t>aos </a:t>
            </a:r>
            <a:r>
              <a:rPr sz="1800" spc="-35" dirty="0">
                <a:latin typeface="Arial"/>
                <a:cs typeface="Arial"/>
              </a:rPr>
              <a:t>negócios </a:t>
            </a:r>
            <a:r>
              <a:rPr sz="1800" spc="-55" dirty="0">
                <a:latin typeface="Arial"/>
                <a:cs typeface="Arial"/>
              </a:rPr>
              <a:t>e </a:t>
            </a:r>
            <a:r>
              <a:rPr sz="1800" spc="-20" dirty="0">
                <a:latin typeface="Arial"/>
                <a:cs typeface="Arial"/>
              </a:rPr>
              <a:t>produtos </a:t>
            </a:r>
            <a:r>
              <a:rPr sz="1800" spc="-30" dirty="0">
                <a:latin typeface="Arial"/>
                <a:cs typeface="Arial"/>
              </a:rPr>
              <a:t>da </a:t>
            </a:r>
            <a:r>
              <a:rPr sz="1800" spc="-40" dirty="0">
                <a:latin typeface="Arial"/>
                <a:cs typeface="Arial"/>
              </a:rPr>
              <a:t>empresa, </a:t>
            </a:r>
            <a:r>
              <a:rPr sz="1800" spc="-35" dirty="0">
                <a:latin typeface="Arial"/>
                <a:cs typeface="Arial"/>
              </a:rPr>
              <a:t>possibilitando </a:t>
            </a:r>
            <a:r>
              <a:rPr sz="1800" spc="-50" dirty="0">
                <a:latin typeface="Arial"/>
                <a:cs typeface="Arial"/>
              </a:rPr>
              <a:t>os </a:t>
            </a:r>
            <a:r>
              <a:rPr sz="1800" spc="-25" dirty="0">
                <a:latin typeface="Arial"/>
                <a:cs typeface="Arial"/>
              </a:rPr>
              <a:t>lucros </a:t>
            </a:r>
            <a:r>
              <a:rPr sz="1800" spc="-55" dirty="0">
                <a:latin typeface="Arial"/>
                <a:cs typeface="Arial"/>
              </a:rPr>
              <a:t>e </a:t>
            </a:r>
            <a:r>
              <a:rPr sz="1800" spc="-25" dirty="0">
                <a:latin typeface="Arial"/>
                <a:cs typeface="Arial"/>
              </a:rPr>
              <a:t>crescimento</a:t>
            </a:r>
            <a:r>
              <a:rPr sz="1800" spc="22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almejados.</a:t>
            </a:r>
            <a:endParaRPr sz="18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sz="1700" dirty="0">
              <a:latin typeface="Arial"/>
              <a:cs typeface="Arial"/>
            </a:endParaRPr>
          </a:p>
          <a:p>
            <a:pPr marL="12700" marR="601980" algn="just">
              <a:lnSpc>
                <a:spcPct val="100000"/>
              </a:lnSpc>
            </a:pPr>
            <a:r>
              <a:rPr sz="1800" spc="-50" dirty="0">
                <a:latin typeface="Arial"/>
                <a:cs typeface="Arial"/>
              </a:rPr>
              <a:t>Um </a:t>
            </a:r>
            <a:r>
              <a:rPr sz="1800" spc="-40" dirty="0">
                <a:latin typeface="Arial"/>
                <a:cs typeface="Arial"/>
              </a:rPr>
              <a:t>planejamento </a:t>
            </a:r>
            <a:r>
              <a:rPr sz="1800" spc="-25" dirty="0">
                <a:latin typeface="Arial"/>
                <a:cs typeface="Arial"/>
              </a:rPr>
              <a:t>estratégico </a:t>
            </a:r>
            <a:r>
              <a:rPr sz="1800" spc="-55" dirty="0">
                <a:latin typeface="Arial"/>
                <a:cs typeface="Arial"/>
              </a:rPr>
              <a:t>é a </a:t>
            </a:r>
            <a:r>
              <a:rPr sz="1800" spc="-40" dirty="0">
                <a:latin typeface="Arial"/>
                <a:cs typeface="Arial"/>
              </a:rPr>
              <a:t>melhor </a:t>
            </a:r>
            <a:r>
              <a:rPr sz="1800" spc="-35" dirty="0">
                <a:latin typeface="Arial"/>
                <a:cs typeface="Arial"/>
              </a:rPr>
              <a:t>forma </a:t>
            </a:r>
            <a:r>
              <a:rPr sz="1800" spc="-30" dirty="0">
                <a:latin typeface="Arial"/>
                <a:cs typeface="Arial"/>
              </a:rPr>
              <a:t>de </a:t>
            </a:r>
            <a:r>
              <a:rPr sz="1800" spc="-25" dirty="0">
                <a:latin typeface="Arial"/>
                <a:cs typeface="Arial"/>
              </a:rPr>
              <a:t>nortear </a:t>
            </a:r>
            <a:r>
              <a:rPr sz="1800" spc="-55" dirty="0" err="1">
                <a:latin typeface="Arial"/>
                <a:cs typeface="Arial"/>
              </a:rPr>
              <a:t>uma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lang="pt-BR" sz="1800" spc="-40" dirty="0">
                <a:latin typeface="Arial"/>
                <a:cs typeface="Arial"/>
              </a:rPr>
              <a:t>organização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às </a:t>
            </a:r>
            <a:r>
              <a:rPr sz="1800" spc="-25" dirty="0">
                <a:latin typeface="Arial"/>
                <a:cs typeface="Arial"/>
              </a:rPr>
              <a:t>oportunidades,  </a:t>
            </a:r>
            <a:r>
              <a:rPr sz="1800" spc="-35" dirty="0">
                <a:latin typeface="Arial"/>
                <a:cs typeface="Arial"/>
              </a:rPr>
              <a:t>preveni-la </a:t>
            </a:r>
            <a:r>
              <a:rPr sz="1800" spc="-40" dirty="0">
                <a:latin typeface="Arial"/>
                <a:cs typeface="Arial"/>
              </a:rPr>
              <a:t>das </a:t>
            </a:r>
            <a:r>
              <a:rPr sz="1800" spc="-45" dirty="0">
                <a:latin typeface="Arial"/>
                <a:cs typeface="Arial"/>
              </a:rPr>
              <a:t>ameaças </a:t>
            </a:r>
            <a:r>
              <a:rPr sz="1800" spc="-55" dirty="0">
                <a:latin typeface="Arial"/>
                <a:cs typeface="Arial"/>
              </a:rPr>
              <a:t>e </a:t>
            </a:r>
            <a:r>
              <a:rPr sz="1800" spc="-40" dirty="0">
                <a:latin typeface="Arial"/>
                <a:cs typeface="Arial"/>
              </a:rPr>
              <a:t>realizar </a:t>
            </a:r>
            <a:r>
              <a:rPr sz="1800" spc="-45" dirty="0">
                <a:latin typeface="Arial"/>
                <a:cs typeface="Arial"/>
              </a:rPr>
              <a:t>um </a:t>
            </a:r>
            <a:r>
              <a:rPr sz="1800" spc="-30" dirty="0">
                <a:latin typeface="Arial"/>
                <a:cs typeface="Arial"/>
              </a:rPr>
              <a:t>diagnóstico </a:t>
            </a:r>
            <a:r>
              <a:rPr sz="1800" spc="-20" dirty="0">
                <a:latin typeface="Arial"/>
                <a:cs typeface="Arial"/>
              </a:rPr>
              <a:t>do</a:t>
            </a:r>
            <a:r>
              <a:rPr sz="1800" spc="114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todo.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4715" y="9261347"/>
            <a:ext cx="5186680" cy="379730"/>
          </a:xfrm>
          <a:custGeom>
            <a:avLst/>
            <a:gdLst/>
            <a:ahLst/>
            <a:cxnLst/>
            <a:rect l="l" t="t" r="r" b="b"/>
            <a:pathLst>
              <a:path w="5186680" h="379729">
                <a:moveTo>
                  <a:pt x="5186172" y="0"/>
                </a:moveTo>
                <a:lnTo>
                  <a:pt x="0" y="0"/>
                </a:lnTo>
                <a:lnTo>
                  <a:pt x="0" y="379475"/>
                </a:lnTo>
                <a:lnTo>
                  <a:pt x="5186172" y="379475"/>
                </a:lnTo>
                <a:lnTo>
                  <a:pt x="5186172" y="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32908" y="741187"/>
            <a:ext cx="4654550" cy="1275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8200" spc="-5" dirty="0">
                <a:latin typeface="+mn-lt"/>
              </a:rPr>
              <a:t>Metas</a:t>
            </a:r>
            <a:r>
              <a:rPr lang="pt-BR" sz="8200" spc="-5" dirty="0"/>
              <a:t> </a:t>
            </a:r>
            <a:endParaRPr sz="8200" dirty="0"/>
          </a:p>
        </p:txBody>
      </p:sp>
      <p:sp>
        <p:nvSpPr>
          <p:cNvPr id="12" name="object 12"/>
          <p:cNvSpPr txBox="1"/>
          <p:nvPr/>
        </p:nvSpPr>
        <p:spPr>
          <a:xfrm>
            <a:off x="5256785" y="2314187"/>
            <a:ext cx="6201410" cy="61074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Dar Continuidade ao</a:t>
            </a:r>
            <a:r>
              <a:rPr lang="x-none" dirty="0"/>
              <a:t> levantamento, analise e lançamento de  processos passíveis de compensação previdenciária desde 1988, bem como acompanhar e sanar todas as pendências dos processos passíveis lançados;</a:t>
            </a:r>
            <a:endParaRPr lang="pt-BR" dirty="0"/>
          </a:p>
          <a:p>
            <a:pPr algn="just"/>
            <a:endParaRPr lang="pt-BR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x-none" dirty="0"/>
              <a:t>Finalizar todas as pendências/demandas antigas de análise e revisão; </a:t>
            </a:r>
            <a:endParaRPr lang="pt-BR" dirty="0"/>
          </a:p>
          <a:p>
            <a:pPr algn="just"/>
            <a:endParaRPr lang="pt-BR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x-none" dirty="0"/>
              <a:t>Fechar a divisão para atendimento, de forma que o atendimento e entrega de documentos solicitados sejam feitas exclusivamente pelo setor de protocolo/recepção;</a:t>
            </a:r>
            <a:endParaRPr lang="pt-BR" dirty="0"/>
          </a:p>
          <a:p>
            <a:pPr algn="just"/>
            <a:endParaRPr lang="pt-BR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x-none" dirty="0"/>
              <a:t>Realizar todas as etapas de concessão de benefícios (anexos de Instrução) via sistema </a:t>
            </a:r>
            <a:r>
              <a:rPr lang="pt-BR" dirty="0"/>
              <a:t>FAC</a:t>
            </a:r>
            <a:r>
              <a:rPr lang="x-none" dirty="0"/>
              <a:t>;</a:t>
            </a:r>
            <a:endParaRPr lang="pt-BR" dirty="0"/>
          </a:p>
          <a:p>
            <a:pPr algn="just"/>
            <a:endParaRPr lang="pt-BR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x-none" dirty="0"/>
              <a:t>Diminuir Processos pendentes de procedimentos externos na Divisão;</a:t>
            </a:r>
            <a:endParaRPr lang="pt-BR" dirty="0"/>
          </a:p>
          <a:p>
            <a:pPr algn="just"/>
            <a:endParaRPr lang="pt-BR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x-none" dirty="0"/>
              <a:t>Diminuir as diligencia</a:t>
            </a:r>
            <a:r>
              <a:rPr lang="pt-BR" dirty="0"/>
              <a:t>s </a:t>
            </a:r>
            <a:r>
              <a:rPr lang="x-none" dirty="0"/>
              <a:t>junto ao TCE/MG;</a:t>
            </a:r>
            <a:endParaRPr lang="pt-BR" dirty="0"/>
          </a:p>
          <a:p>
            <a:pPr algn="just"/>
            <a:endParaRPr lang="pt-BR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Ajustar/definir as competências e atribuições do setor, bem como os fluxos das atividades junto a outros setores. 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0320739D-8E20-49FA-AD3E-C87DDCD0D839}"/>
              </a:ext>
            </a:extLst>
          </p:cNvPr>
          <p:cNvSpPr txBox="1"/>
          <p:nvPr/>
        </p:nvSpPr>
        <p:spPr>
          <a:xfrm>
            <a:off x="1008075" y="1378727"/>
            <a:ext cx="2503170" cy="4387098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1</a:t>
            </a:r>
            <a:endParaRPr sz="20000" dirty="0">
              <a:latin typeface="Carlito"/>
              <a:cs typeface="Carlito"/>
            </a:endParaRPr>
          </a:p>
          <a:p>
            <a:pPr marR="6985" algn="ctr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Divisão de Benefícios</a:t>
            </a:r>
            <a:r>
              <a:rPr lang="pt-BR" sz="2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1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5467350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Período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Maio de 2020 a Dezembro de 2020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643120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1</a:t>
            </a:r>
            <a:endParaRPr sz="20000" dirty="0">
              <a:latin typeface="Carlito"/>
              <a:cs typeface="Carlito"/>
            </a:endParaRPr>
          </a:p>
          <a:p>
            <a:pPr marR="6985" algn="ctr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Divisão de Benefícios</a:t>
            </a:r>
            <a:r>
              <a:rPr lang="pt-BR" sz="2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pt-BR" sz="2800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endParaRPr lang="pt-BR" sz="2200" dirty="0">
              <a:latin typeface="Arial"/>
              <a:cs typeface="Arial"/>
            </a:endParaRPr>
          </a:p>
        </p:txBody>
      </p:sp>
      <p:sp>
        <p:nvSpPr>
          <p:cNvPr id="23" name="object 11">
            <a:extLst>
              <a:ext uri="{FF2B5EF4-FFF2-40B4-BE49-F238E27FC236}">
                <a16:creationId xmlns="" xmlns:a16="http://schemas.microsoft.com/office/drawing/2014/main" id="{97D5E3A7-7E6E-433A-84EB-E82112CD5FFA}"/>
              </a:ext>
            </a:extLst>
          </p:cNvPr>
          <p:cNvSpPr txBox="1">
            <a:spLocks/>
          </p:cNvSpPr>
          <p:nvPr/>
        </p:nvSpPr>
        <p:spPr>
          <a:xfrm>
            <a:off x="5080952" y="3081031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Recursos Humanos  </a:t>
            </a:r>
            <a:endParaRPr lang="pt-BR" sz="6000" kern="0" dirty="0">
              <a:latin typeface="+mj-lt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="" xmlns:a16="http://schemas.microsoft.com/office/drawing/2014/main" id="{B21CFE7F-7D14-488A-BFCE-EE8CED2BCE8F}"/>
              </a:ext>
            </a:extLst>
          </p:cNvPr>
          <p:cNvSpPr txBox="1"/>
          <p:nvPr/>
        </p:nvSpPr>
        <p:spPr>
          <a:xfrm>
            <a:off x="5130800" y="4343400"/>
            <a:ext cx="6199505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01 Servidor Cedido pelo Município 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5" name="object 11">
            <a:extLst>
              <a:ext uri="{FF2B5EF4-FFF2-40B4-BE49-F238E27FC236}">
                <a16:creationId xmlns="" xmlns:a16="http://schemas.microsoft.com/office/drawing/2014/main" id="{FDF7E4D5-5C25-4670-A388-6A7890349F5F}"/>
              </a:ext>
            </a:extLst>
          </p:cNvPr>
          <p:cNvSpPr txBox="1">
            <a:spLocks/>
          </p:cNvSpPr>
          <p:nvPr/>
        </p:nvSpPr>
        <p:spPr>
          <a:xfrm>
            <a:off x="5080952" y="5084287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Resultados Esperados   </a:t>
            </a:r>
            <a:endParaRPr lang="pt-BR" sz="6000" kern="0" dirty="0">
              <a:latin typeface="+mj-lt"/>
            </a:endParaRPr>
          </a:p>
        </p:txBody>
      </p:sp>
      <p:sp>
        <p:nvSpPr>
          <p:cNvPr id="26" name="object 12">
            <a:extLst>
              <a:ext uri="{FF2B5EF4-FFF2-40B4-BE49-F238E27FC236}">
                <a16:creationId xmlns="" xmlns:a16="http://schemas.microsoft.com/office/drawing/2014/main" id="{32E3F87D-8D55-492B-80E6-BFE005979178}"/>
              </a:ext>
            </a:extLst>
          </p:cNvPr>
          <p:cNvSpPr txBox="1"/>
          <p:nvPr/>
        </p:nvSpPr>
        <p:spPr>
          <a:xfrm>
            <a:off x="5130800" y="6262736"/>
            <a:ext cx="6199505" cy="22294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x-none" dirty="0"/>
              <a:t>Melhorar o sistema previdenciário em todos os aspectos para atender as demandas de benefício em tempo hábil e da melhor forma, bem como realizar instrução de processos via sistema;</a:t>
            </a:r>
            <a:endParaRPr lang="pt-BR" dirty="0"/>
          </a:p>
          <a:p>
            <a:pPr algn="just"/>
            <a:endParaRPr lang="pt-BR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x-none" dirty="0"/>
              <a:t>Realizar documentos inerentes à Divisão de Benefícios com agilidade e qualidade;</a:t>
            </a:r>
            <a:endParaRPr lang="pt-BR" dirty="0"/>
          </a:p>
          <a:p>
            <a:pPr algn="just"/>
            <a:endParaRPr lang="pt-BR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x-none" dirty="0"/>
              <a:t>Maior retorno financeiro de Compensação Previdenciária;</a:t>
            </a:r>
            <a:r>
              <a:rPr lang="pt-BR" spc="-55" dirty="0">
                <a:cs typeface="Arial"/>
              </a:rPr>
              <a:t> </a:t>
            </a:r>
            <a:endParaRPr lang="pt-BR" dirty="0"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6311392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Meta Quantitativa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Atingir 90% (noventa por cento) dos processos de aposentadoria existentes.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643120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1</a:t>
            </a:r>
            <a:endParaRPr sz="20000" dirty="0">
              <a:latin typeface="Carlito"/>
              <a:cs typeface="Carlito"/>
            </a:endParaRPr>
          </a:p>
          <a:p>
            <a:pPr marR="6985" algn="ctr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Divisão de Benefícios</a:t>
            </a:r>
            <a:r>
              <a:rPr lang="pt-BR" sz="2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pt-BR" sz="2800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r>
              <a:rPr lang="pt-BR" sz="2200" spc="-5" dirty="0"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6380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32908" y="741187"/>
            <a:ext cx="4654550" cy="1275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8200" spc="-5" dirty="0">
                <a:latin typeface="+mn-lt"/>
              </a:rPr>
              <a:t>Metas</a:t>
            </a:r>
            <a:r>
              <a:rPr lang="pt-BR" sz="8200" spc="-5" dirty="0"/>
              <a:t> </a:t>
            </a:r>
            <a:endParaRPr sz="8200" dirty="0"/>
          </a:p>
        </p:txBody>
      </p:sp>
      <p:sp>
        <p:nvSpPr>
          <p:cNvPr id="12" name="object 12"/>
          <p:cNvSpPr txBox="1"/>
          <p:nvPr/>
        </p:nvSpPr>
        <p:spPr>
          <a:xfrm>
            <a:off x="5256785" y="2314187"/>
            <a:ext cx="6201410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Dar Continuidade ao sistema SIPREV, com importação de dados de todos os servidores ativos para que com uma base de dados completa possamos emitir as CTC`S através do  próprio sistema SIPREV.</a:t>
            </a:r>
            <a:endParaRPr lang="pt-BR" b="1" dirty="0"/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0320739D-8E20-49FA-AD3E-C87DDCD0D839}"/>
              </a:ext>
            </a:extLst>
          </p:cNvPr>
          <p:cNvSpPr txBox="1"/>
          <p:nvPr/>
        </p:nvSpPr>
        <p:spPr>
          <a:xfrm>
            <a:off x="1008075" y="1378727"/>
            <a:ext cx="2503170" cy="4387098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2</a:t>
            </a:r>
            <a:endParaRPr sz="20000" dirty="0">
              <a:latin typeface="Carlito"/>
              <a:cs typeface="Carlito"/>
            </a:endParaRPr>
          </a:p>
          <a:p>
            <a:pPr marR="6985" algn="ctr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Divisão de Benefícios</a:t>
            </a:r>
            <a:r>
              <a:rPr lang="pt-BR" sz="2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1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193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5467350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Período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Maio de 2020 a Dezembro de 2020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643120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2</a:t>
            </a:r>
            <a:endParaRPr sz="20000" dirty="0">
              <a:latin typeface="Carlito"/>
              <a:cs typeface="Carlito"/>
            </a:endParaRPr>
          </a:p>
          <a:p>
            <a:pPr marR="6985" algn="ctr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Divisão de Benefícios</a:t>
            </a:r>
            <a:r>
              <a:rPr lang="pt-BR" sz="2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pt-BR" sz="2800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endParaRPr lang="pt-BR" sz="2200" dirty="0">
              <a:latin typeface="Arial"/>
              <a:cs typeface="Arial"/>
            </a:endParaRPr>
          </a:p>
        </p:txBody>
      </p:sp>
      <p:sp>
        <p:nvSpPr>
          <p:cNvPr id="23" name="object 11">
            <a:extLst>
              <a:ext uri="{FF2B5EF4-FFF2-40B4-BE49-F238E27FC236}">
                <a16:creationId xmlns="" xmlns:a16="http://schemas.microsoft.com/office/drawing/2014/main" id="{97D5E3A7-7E6E-433A-84EB-E82112CD5FFA}"/>
              </a:ext>
            </a:extLst>
          </p:cNvPr>
          <p:cNvSpPr txBox="1">
            <a:spLocks/>
          </p:cNvSpPr>
          <p:nvPr/>
        </p:nvSpPr>
        <p:spPr>
          <a:xfrm>
            <a:off x="5080952" y="3081031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Recursos Humanos  </a:t>
            </a:r>
            <a:endParaRPr lang="pt-BR" sz="6000" kern="0" dirty="0">
              <a:latin typeface="+mj-lt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="" xmlns:a16="http://schemas.microsoft.com/office/drawing/2014/main" id="{B21CFE7F-7D14-488A-BFCE-EE8CED2BCE8F}"/>
              </a:ext>
            </a:extLst>
          </p:cNvPr>
          <p:cNvSpPr txBox="1"/>
          <p:nvPr/>
        </p:nvSpPr>
        <p:spPr>
          <a:xfrm>
            <a:off x="5130800" y="4343400"/>
            <a:ext cx="6199505" cy="5802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01 Servidor Cedido pelo Município;</a:t>
            </a:r>
          </a:p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01 Administrador  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5" name="object 11">
            <a:extLst>
              <a:ext uri="{FF2B5EF4-FFF2-40B4-BE49-F238E27FC236}">
                <a16:creationId xmlns="" xmlns:a16="http://schemas.microsoft.com/office/drawing/2014/main" id="{FDF7E4D5-5C25-4670-A388-6A7890349F5F}"/>
              </a:ext>
            </a:extLst>
          </p:cNvPr>
          <p:cNvSpPr txBox="1">
            <a:spLocks/>
          </p:cNvSpPr>
          <p:nvPr/>
        </p:nvSpPr>
        <p:spPr>
          <a:xfrm>
            <a:off x="5080952" y="5084287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Resultados Esperados   </a:t>
            </a:r>
            <a:endParaRPr lang="pt-BR" sz="6000" kern="0" dirty="0">
              <a:latin typeface="+mj-lt"/>
            </a:endParaRPr>
          </a:p>
        </p:txBody>
      </p:sp>
      <p:sp>
        <p:nvSpPr>
          <p:cNvPr id="26" name="object 12">
            <a:extLst>
              <a:ext uri="{FF2B5EF4-FFF2-40B4-BE49-F238E27FC236}">
                <a16:creationId xmlns="" xmlns:a16="http://schemas.microsoft.com/office/drawing/2014/main" id="{32E3F87D-8D55-492B-80E6-BFE005979178}"/>
              </a:ext>
            </a:extLst>
          </p:cNvPr>
          <p:cNvSpPr txBox="1"/>
          <p:nvPr/>
        </p:nvSpPr>
        <p:spPr>
          <a:xfrm>
            <a:off x="5130800" y="6262736"/>
            <a:ext cx="61995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Base de dados de todos os servidores efetivos para emissão de CTC e cruzamentos de dados entre RPPS e RGPS.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766860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6311392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Meta Quantitativa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Atingir 70% (setenta por cento) dos dados dos servidores ativos e assistidos.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643120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2</a:t>
            </a:r>
            <a:endParaRPr sz="20000" dirty="0">
              <a:latin typeface="Carlito"/>
              <a:cs typeface="Carlito"/>
            </a:endParaRPr>
          </a:p>
          <a:p>
            <a:pPr marR="6985" algn="ctr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Divisão de Benefícios</a:t>
            </a:r>
            <a:r>
              <a:rPr lang="pt-BR" sz="2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pt-BR" sz="2800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r>
              <a:rPr lang="pt-BR" sz="2200" spc="-5" dirty="0"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0231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32908" y="741187"/>
            <a:ext cx="4654550" cy="1275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8200" spc="-5" dirty="0">
                <a:latin typeface="+mn-lt"/>
              </a:rPr>
              <a:t>Metas</a:t>
            </a:r>
            <a:r>
              <a:rPr lang="pt-BR" sz="8200" spc="-5" dirty="0"/>
              <a:t> </a:t>
            </a:r>
            <a:endParaRPr sz="8200" dirty="0"/>
          </a:p>
        </p:txBody>
      </p:sp>
      <p:sp>
        <p:nvSpPr>
          <p:cNvPr id="12" name="object 12"/>
          <p:cNvSpPr txBox="1"/>
          <p:nvPr/>
        </p:nvSpPr>
        <p:spPr>
          <a:xfrm>
            <a:off x="5256785" y="2314187"/>
            <a:ext cx="6201410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Realizar o Censo Previdenciário dos Ativos e Inativos.</a:t>
            </a:r>
            <a:endParaRPr lang="pt-BR" b="1" dirty="0"/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0320739D-8E20-49FA-AD3E-C87DDCD0D839}"/>
              </a:ext>
            </a:extLst>
          </p:cNvPr>
          <p:cNvSpPr txBox="1"/>
          <p:nvPr/>
        </p:nvSpPr>
        <p:spPr>
          <a:xfrm>
            <a:off x="1008075" y="1378727"/>
            <a:ext cx="2503170" cy="4017767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3</a:t>
            </a:r>
            <a:endParaRPr sz="20000" dirty="0">
              <a:latin typeface="Carlito"/>
              <a:cs typeface="Carlito"/>
            </a:endParaRPr>
          </a:p>
          <a:p>
            <a:pPr marR="6985" algn="ctr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Base de Dados </a:t>
            </a:r>
            <a:r>
              <a:rPr lang="pt-BR" sz="1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7239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5467350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Período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Setembro de 2020 a Dezembro de 2020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643120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3</a:t>
            </a:r>
            <a:endParaRPr sz="20000" dirty="0">
              <a:latin typeface="Carlito"/>
              <a:cs typeface="Carlito"/>
            </a:endParaRPr>
          </a:p>
          <a:p>
            <a:pPr marR="6985" algn="ctr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Base de Dados</a:t>
            </a:r>
            <a:r>
              <a:rPr lang="pt-BR" sz="2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pt-BR" sz="2800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endParaRPr lang="pt-BR" sz="2200" dirty="0">
              <a:latin typeface="Arial"/>
              <a:cs typeface="Arial"/>
            </a:endParaRPr>
          </a:p>
        </p:txBody>
      </p:sp>
      <p:sp>
        <p:nvSpPr>
          <p:cNvPr id="23" name="object 11">
            <a:extLst>
              <a:ext uri="{FF2B5EF4-FFF2-40B4-BE49-F238E27FC236}">
                <a16:creationId xmlns="" xmlns:a16="http://schemas.microsoft.com/office/drawing/2014/main" id="{97D5E3A7-7E6E-433A-84EB-E82112CD5FFA}"/>
              </a:ext>
            </a:extLst>
          </p:cNvPr>
          <p:cNvSpPr txBox="1">
            <a:spLocks/>
          </p:cNvSpPr>
          <p:nvPr/>
        </p:nvSpPr>
        <p:spPr>
          <a:xfrm>
            <a:off x="5080952" y="3081031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Recursos Humanos  </a:t>
            </a:r>
            <a:endParaRPr lang="pt-BR" sz="6000" kern="0" dirty="0">
              <a:latin typeface="+mj-lt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="" xmlns:a16="http://schemas.microsoft.com/office/drawing/2014/main" id="{B21CFE7F-7D14-488A-BFCE-EE8CED2BCE8F}"/>
              </a:ext>
            </a:extLst>
          </p:cNvPr>
          <p:cNvSpPr txBox="1"/>
          <p:nvPr/>
        </p:nvSpPr>
        <p:spPr>
          <a:xfrm>
            <a:off x="5130800" y="4343400"/>
            <a:ext cx="6199505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01 Servidor do Setor de Protocolo  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5" name="object 11">
            <a:extLst>
              <a:ext uri="{FF2B5EF4-FFF2-40B4-BE49-F238E27FC236}">
                <a16:creationId xmlns="" xmlns:a16="http://schemas.microsoft.com/office/drawing/2014/main" id="{FDF7E4D5-5C25-4670-A388-6A7890349F5F}"/>
              </a:ext>
            </a:extLst>
          </p:cNvPr>
          <p:cNvSpPr txBox="1">
            <a:spLocks/>
          </p:cNvSpPr>
          <p:nvPr/>
        </p:nvSpPr>
        <p:spPr>
          <a:xfrm>
            <a:off x="5080952" y="5084287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Resultados Esperados   </a:t>
            </a:r>
            <a:endParaRPr lang="pt-BR" sz="6000" kern="0" dirty="0">
              <a:latin typeface="+mj-lt"/>
            </a:endParaRPr>
          </a:p>
        </p:txBody>
      </p:sp>
      <p:sp>
        <p:nvSpPr>
          <p:cNvPr id="26" name="object 12">
            <a:extLst>
              <a:ext uri="{FF2B5EF4-FFF2-40B4-BE49-F238E27FC236}">
                <a16:creationId xmlns="" xmlns:a16="http://schemas.microsoft.com/office/drawing/2014/main" id="{32E3F87D-8D55-492B-80E6-BFE005979178}"/>
              </a:ext>
            </a:extLst>
          </p:cNvPr>
          <p:cNvSpPr txBox="1"/>
          <p:nvPr/>
        </p:nvSpPr>
        <p:spPr>
          <a:xfrm>
            <a:off x="5130800" y="6262736"/>
            <a:ext cx="61995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Atualizar 100% dos dados cadastrais para a Avaliação Atuarial 2020.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506777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6311392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Meta Quantitativa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Atingir 60% (sessenta por cento) dos dados dos servidores ativos e assistidos.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643120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3</a:t>
            </a:r>
            <a:endParaRPr sz="20000" dirty="0">
              <a:latin typeface="Carlito"/>
              <a:cs typeface="Carlito"/>
            </a:endParaRPr>
          </a:p>
          <a:p>
            <a:pPr marR="6985" algn="ctr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Base de Dados</a:t>
            </a:r>
            <a:endParaRPr lang="pt-BR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r>
              <a:rPr lang="pt-BR" sz="2200" spc="-5" dirty="0"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0363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32908" y="741187"/>
            <a:ext cx="4654550" cy="1275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8200" spc="-5" dirty="0">
                <a:latin typeface="+mn-lt"/>
              </a:rPr>
              <a:t>Metas</a:t>
            </a:r>
            <a:r>
              <a:rPr lang="pt-BR" sz="8200" spc="-5" dirty="0"/>
              <a:t> </a:t>
            </a:r>
            <a:endParaRPr sz="8200" dirty="0"/>
          </a:p>
        </p:txBody>
      </p:sp>
      <p:sp>
        <p:nvSpPr>
          <p:cNvPr id="12" name="object 12"/>
          <p:cNvSpPr txBox="1"/>
          <p:nvPr/>
        </p:nvSpPr>
        <p:spPr>
          <a:xfrm>
            <a:off x="5256785" y="2314187"/>
            <a:ext cx="620141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Promover a comunicação externa, com o GUANHÃES PREV Itinerante.</a:t>
            </a:r>
            <a:endParaRPr lang="pt-BR" b="1" dirty="0"/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0320739D-8E20-49FA-AD3E-C87DDCD0D839}"/>
              </a:ext>
            </a:extLst>
          </p:cNvPr>
          <p:cNvSpPr txBox="1"/>
          <p:nvPr/>
        </p:nvSpPr>
        <p:spPr>
          <a:xfrm>
            <a:off x="1008075" y="1378727"/>
            <a:ext cx="2503170" cy="4294765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4</a:t>
            </a:r>
            <a:endParaRPr sz="20000" dirty="0">
              <a:latin typeface="Carlito"/>
              <a:cs typeface="Carlito"/>
            </a:endParaRPr>
          </a:p>
          <a:p>
            <a:pPr marR="6985" algn="just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Assessoria de Comunicação</a:t>
            </a:r>
            <a:r>
              <a:rPr lang="pt-BR" sz="1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="" xmlns:a16="http://schemas.microsoft.com/office/drawing/2014/main" id="{E2996C25-2139-444A-B36E-46605A937B67}"/>
              </a:ext>
            </a:extLst>
          </p:cNvPr>
          <p:cNvSpPr txBox="1"/>
          <p:nvPr/>
        </p:nvSpPr>
        <p:spPr>
          <a:xfrm>
            <a:off x="5253990" y="5071337"/>
            <a:ext cx="6201410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Realizar encontros com os servidores ativos em todas as Secretárias Municipais, Autarquias e Câmara Municipal para tirar dúvidas e ampliar os conhecimentos com relação a direitos e deveres dos servidores em relação à Previdência. </a:t>
            </a:r>
          </a:p>
        </p:txBody>
      </p:sp>
      <p:sp>
        <p:nvSpPr>
          <p:cNvPr id="14" name="object 11">
            <a:extLst>
              <a:ext uri="{FF2B5EF4-FFF2-40B4-BE49-F238E27FC236}">
                <a16:creationId xmlns="" xmlns:a16="http://schemas.microsoft.com/office/drawing/2014/main" id="{ECA92DBA-6714-4640-9B31-55462D1E1D1E}"/>
              </a:ext>
            </a:extLst>
          </p:cNvPr>
          <p:cNvSpPr txBox="1">
            <a:spLocks/>
          </p:cNvSpPr>
          <p:nvPr/>
        </p:nvSpPr>
        <p:spPr>
          <a:xfrm>
            <a:off x="5206999" y="3373120"/>
            <a:ext cx="6553201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8200" kern="0" spc="-5" dirty="0">
                <a:latin typeface="+mn-lt"/>
              </a:rPr>
              <a:t>Plano de Ação</a:t>
            </a:r>
            <a:r>
              <a:rPr lang="pt-BR" sz="8200" kern="0" spc="-5" dirty="0"/>
              <a:t> </a:t>
            </a:r>
            <a:endParaRPr lang="pt-BR" sz="8200" kern="0" dirty="0"/>
          </a:p>
        </p:txBody>
      </p:sp>
    </p:spTree>
    <p:extLst>
      <p:ext uri="{BB962C8B-B14F-4D97-AF65-F5344CB8AC3E}">
        <p14:creationId xmlns:p14="http://schemas.microsoft.com/office/powerpoint/2010/main" val="1830430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5467350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Período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Setembro de 2020 a Dezembro de 2020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800032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4</a:t>
            </a:r>
            <a:endParaRPr sz="20000" dirty="0">
              <a:latin typeface="Carlito"/>
              <a:cs typeface="Carlito"/>
            </a:endParaRPr>
          </a:p>
          <a:p>
            <a:pPr marR="6985" algn="just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Assessoria de Comunicação </a:t>
            </a:r>
            <a:endParaRPr lang="pt-BR" sz="2800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endParaRPr lang="pt-BR" sz="2200" dirty="0">
              <a:latin typeface="Arial"/>
              <a:cs typeface="Arial"/>
            </a:endParaRPr>
          </a:p>
        </p:txBody>
      </p:sp>
      <p:sp>
        <p:nvSpPr>
          <p:cNvPr id="23" name="object 11">
            <a:extLst>
              <a:ext uri="{FF2B5EF4-FFF2-40B4-BE49-F238E27FC236}">
                <a16:creationId xmlns="" xmlns:a16="http://schemas.microsoft.com/office/drawing/2014/main" id="{97D5E3A7-7E6E-433A-84EB-E82112CD5FFA}"/>
              </a:ext>
            </a:extLst>
          </p:cNvPr>
          <p:cNvSpPr txBox="1">
            <a:spLocks/>
          </p:cNvSpPr>
          <p:nvPr/>
        </p:nvSpPr>
        <p:spPr>
          <a:xfrm>
            <a:off x="5080952" y="3081031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Recursos Humanos  </a:t>
            </a:r>
            <a:endParaRPr lang="pt-BR" sz="6000" kern="0" dirty="0">
              <a:latin typeface="+mj-lt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="" xmlns:a16="http://schemas.microsoft.com/office/drawing/2014/main" id="{B21CFE7F-7D14-488A-BFCE-EE8CED2BCE8F}"/>
              </a:ext>
            </a:extLst>
          </p:cNvPr>
          <p:cNvSpPr txBox="1"/>
          <p:nvPr/>
        </p:nvSpPr>
        <p:spPr>
          <a:xfrm>
            <a:off x="5130800" y="4343400"/>
            <a:ext cx="61995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Superintendente, Administrador e Auxiliares Administrativos do Guanhãesprev   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5" name="object 11">
            <a:extLst>
              <a:ext uri="{FF2B5EF4-FFF2-40B4-BE49-F238E27FC236}">
                <a16:creationId xmlns="" xmlns:a16="http://schemas.microsoft.com/office/drawing/2014/main" id="{FDF7E4D5-5C25-4670-A388-6A7890349F5F}"/>
              </a:ext>
            </a:extLst>
          </p:cNvPr>
          <p:cNvSpPr txBox="1">
            <a:spLocks/>
          </p:cNvSpPr>
          <p:nvPr/>
        </p:nvSpPr>
        <p:spPr>
          <a:xfrm>
            <a:off x="5080952" y="5084287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Resultados Esperados   </a:t>
            </a:r>
            <a:endParaRPr lang="pt-BR" sz="6000" kern="0" dirty="0">
              <a:latin typeface="+mj-lt"/>
            </a:endParaRPr>
          </a:p>
        </p:txBody>
      </p:sp>
      <p:sp>
        <p:nvSpPr>
          <p:cNvPr id="26" name="object 12">
            <a:extLst>
              <a:ext uri="{FF2B5EF4-FFF2-40B4-BE49-F238E27FC236}">
                <a16:creationId xmlns="" xmlns:a16="http://schemas.microsoft.com/office/drawing/2014/main" id="{32E3F87D-8D55-492B-80E6-BFE005979178}"/>
              </a:ext>
            </a:extLst>
          </p:cNvPr>
          <p:cNvSpPr txBox="1"/>
          <p:nvPr/>
        </p:nvSpPr>
        <p:spPr>
          <a:xfrm>
            <a:off x="5130800" y="6262736"/>
            <a:ext cx="61995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Manter os servidores informados quando às ações do Guanhãesprev e assuntos previdenciários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391442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6311392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Meta Quantitativa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dirty="0">
                <a:latin typeface="+mj-lt"/>
                <a:cs typeface="Arial"/>
              </a:rPr>
              <a:t>Realização de 02 (dois) encontros do Guanhãesprev Itinerante.</a:t>
            </a: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800032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4</a:t>
            </a:r>
            <a:endParaRPr sz="20000" dirty="0">
              <a:latin typeface="Carlito"/>
              <a:cs typeface="Carlito"/>
            </a:endParaRPr>
          </a:p>
          <a:p>
            <a:pPr marR="6985" algn="just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Assessoria de Comunicação</a:t>
            </a:r>
            <a:endParaRPr lang="pt-BR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r>
              <a:rPr lang="pt-BR" sz="2200" spc="-5" dirty="0"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9188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32908" y="741187"/>
            <a:ext cx="4654550" cy="1275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8200" spc="-5" dirty="0">
                <a:latin typeface="+mn-lt"/>
              </a:rPr>
              <a:t>Metas</a:t>
            </a:r>
            <a:r>
              <a:rPr lang="pt-BR" sz="8200" spc="-5" dirty="0"/>
              <a:t> </a:t>
            </a:r>
            <a:endParaRPr sz="8200" dirty="0"/>
          </a:p>
        </p:txBody>
      </p:sp>
      <p:sp>
        <p:nvSpPr>
          <p:cNvPr id="12" name="object 12"/>
          <p:cNvSpPr txBox="1"/>
          <p:nvPr/>
        </p:nvSpPr>
        <p:spPr>
          <a:xfrm>
            <a:off x="5256785" y="2314187"/>
            <a:ext cx="620141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Disseminar a cultura previdenciária, elaborando uma Cartilha Previdenciária </a:t>
            </a: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0320739D-8E20-49FA-AD3E-C87DDCD0D839}"/>
              </a:ext>
            </a:extLst>
          </p:cNvPr>
          <p:cNvSpPr txBox="1"/>
          <p:nvPr/>
        </p:nvSpPr>
        <p:spPr>
          <a:xfrm>
            <a:off x="1008075" y="1378727"/>
            <a:ext cx="2503170" cy="4233210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5</a:t>
            </a:r>
            <a:endParaRPr sz="20000" dirty="0">
              <a:latin typeface="Carlito"/>
              <a:cs typeface="Carlito"/>
            </a:endParaRPr>
          </a:p>
          <a:p>
            <a:pPr marR="6985" algn="ctr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Assessoria Técnica</a:t>
            </a:r>
            <a:r>
              <a:rPr lang="pt-BR" sz="1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4910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5467350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Período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Agosto de 2020 a Dezembro de 2020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523033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5</a:t>
            </a:r>
            <a:endParaRPr sz="20000" dirty="0">
              <a:latin typeface="Carlito"/>
              <a:cs typeface="Carlito"/>
            </a:endParaRPr>
          </a:p>
          <a:p>
            <a:pPr marR="6985" algn="just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Assessoria Técnica  </a:t>
            </a:r>
            <a:endParaRPr lang="pt-BR" sz="2800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endParaRPr lang="pt-BR" sz="2200" dirty="0">
              <a:latin typeface="Arial"/>
              <a:cs typeface="Arial"/>
            </a:endParaRPr>
          </a:p>
        </p:txBody>
      </p:sp>
      <p:sp>
        <p:nvSpPr>
          <p:cNvPr id="23" name="object 11">
            <a:extLst>
              <a:ext uri="{FF2B5EF4-FFF2-40B4-BE49-F238E27FC236}">
                <a16:creationId xmlns="" xmlns:a16="http://schemas.microsoft.com/office/drawing/2014/main" id="{97D5E3A7-7E6E-433A-84EB-E82112CD5FFA}"/>
              </a:ext>
            </a:extLst>
          </p:cNvPr>
          <p:cNvSpPr txBox="1">
            <a:spLocks/>
          </p:cNvSpPr>
          <p:nvPr/>
        </p:nvSpPr>
        <p:spPr>
          <a:xfrm>
            <a:off x="5080952" y="3081031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Recursos Humanos  </a:t>
            </a:r>
            <a:endParaRPr lang="pt-BR" sz="6000" kern="0" dirty="0">
              <a:latin typeface="+mj-lt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="" xmlns:a16="http://schemas.microsoft.com/office/drawing/2014/main" id="{B21CFE7F-7D14-488A-BFCE-EE8CED2BCE8F}"/>
              </a:ext>
            </a:extLst>
          </p:cNvPr>
          <p:cNvSpPr txBox="1"/>
          <p:nvPr/>
        </p:nvSpPr>
        <p:spPr>
          <a:xfrm>
            <a:off x="5130800" y="4343400"/>
            <a:ext cx="61995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Superintendente, Administrador e Auxiliares Administrativos do Guanhãesprev   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5" name="object 11">
            <a:extLst>
              <a:ext uri="{FF2B5EF4-FFF2-40B4-BE49-F238E27FC236}">
                <a16:creationId xmlns="" xmlns:a16="http://schemas.microsoft.com/office/drawing/2014/main" id="{FDF7E4D5-5C25-4670-A388-6A7890349F5F}"/>
              </a:ext>
            </a:extLst>
          </p:cNvPr>
          <p:cNvSpPr txBox="1">
            <a:spLocks/>
          </p:cNvSpPr>
          <p:nvPr/>
        </p:nvSpPr>
        <p:spPr>
          <a:xfrm>
            <a:off x="5080952" y="5084287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Resultados Esperados   </a:t>
            </a:r>
            <a:endParaRPr lang="pt-BR" sz="6000" kern="0" dirty="0">
              <a:latin typeface="+mj-lt"/>
            </a:endParaRPr>
          </a:p>
        </p:txBody>
      </p:sp>
      <p:sp>
        <p:nvSpPr>
          <p:cNvPr id="26" name="object 12">
            <a:extLst>
              <a:ext uri="{FF2B5EF4-FFF2-40B4-BE49-F238E27FC236}">
                <a16:creationId xmlns="" xmlns:a16="http://schemas.microsoft.com/office/drawing/2014/main" id="{32E3F87D-8D55-492B-80E6-BFE005979178}"/>
              </a:ext>
            </a:extLst>
          </p:cNvPr>
          <p:cNvSpPr txBox="1"/>
          <p:nvPr/>
        </p:nvSpPr>
        <p:spPr>
          <a:xfrm>
            <a:off x="5130800" y="6262736"/>
            <a:ext cx="6199505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Aumentar o grau de conhecimento dos servidores ativos e assistidos do Município sobre o Guanhãesprev e também sobre a legislação previdenciária. </a:t>
            </a:r>
          </a:p>
        </p:txBody>
      </p:sp>
    </p:spTree>
    <p:extLst>
      <p:ext uri="{BB962C8B-B14F-4D97-AF65-F5344CB8AC3E}">
        <p14:creationId xmlns:p14="http://schemas.microsoft.com/office/powerpoint/2010/main" val="2316050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6311392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Meta Quantitativa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dirty="0">
                <a:latin typeface="+mj-lt"/>
                <a:cs typeface="Arial"/>
              </a:rPr>
              <a:t>Entrega da Cartilha Previdenciária para 50% (cinquenta por cento) dos servidores ativos e assistidos.</a:t>
            </a: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523033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5</a:t>
            </a:r>
            <a:endParaRPr sz="20000" dirty="0">
              <a:latin typeface="Carlito"/>
              <a:cs typeface="Carlito"/>
            </a:endParaRPr>
          </a:p>
          <a:p>
            <a:pPr marR="6985" algn="just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Assessoria Técnica </a:t>
            </a:r>
            <a:endParaRPr lang="pt-BR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r>
              <a:rPr lang="pt-BR" sz="2200" spc="-5" dirty="0"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3444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32908" y="741187"/>
            <a:ext cx="4654550" cy="1275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8200" spc="-5" dirty="0">
                <a:latin typeface="+mn-lt"/>
              </a:rPr>
              <a:t>Metas</a:t>
            </a:r>
            <a:r>
              <a:rPr lang="pt-BR" sz="8200" spc="-5" dirty="0"/>
              <a:t> </a:t>
            </a:r>
            <a:endParaRPr sz="8200" dirty="0"/>
          </a:p>
        </p:txBody>
      </p:sp>
      <p:sp>
        <p:nvSpPr>
          <p:cNvPr id="12" name="object 12"/>
          <p:cNvSpPr txBox="1"/>
          <p:nvPr/>
        </p:nvSpPr>
        <p:spPr>
          <a:xfrm>
            <a:off x="5256785" y="2314187"/>
            <a:ext cx="620141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Gestão de Ativos e Passivos do Guanhãesprev, através da elaboração de ALM</a:t>
            </a: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0320739D-8E20-49FA-AD3E-C87DDCD0D839}"/>
              </a:ext>
            </a:extLst>
          </p:cNvPr>
          <p:cNvSpPr txBox="1"/>
          <p:nvPr/>
        </p:nvSpPr>
        <p:spPr>
          <a:xfrm>
            <a:off x="1008075" y="1378727"/>
            <a:ext cx="2503170" cy="4171655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6</a:t>
            </a:r>
            <a:endParaRPr sz="20000" dirty="0">
              <a:latin typeface="Carlito"/>
              <a:cs typeface="Carlito"/>
            </a:endParaRPr>
          </a:p>
          <a:p>
            <a:pPr marR="6985" algn="ctr">
              <a:lnSpc>
                <a:spcPct val="100000"/>
              </a:lnSpc>
              <a:spcBef>
                <a:spcPts val="620"/>
              </a:spcBef>
            </a:pPr>
            <a:r>
              <a:rPr lang="pt-BR" sz="1400" spc="-10" dirty="0">
                <a:solidFill>
                  <a:srgbClr val="FFFFFF"/>
                </a:solidFill>
                <a:latin typeface="Arial"/>
                <a:cs typeface="Arial"/>
              </a:rPr>
              <a:t>Comitê de Investimentos</a:t>
            </a:r>
            <a:r>
              <a:rPr lang="pt-BR" sz="1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1074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5467350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Período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Dezembro de 2020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523033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6</a:t>
            </a:r>
            <a:endParaRPr sz="20000" dirty="0">
              <a:latin typeface="Carlito"/>
              <a:cs typeface="Carlito"/>
            </a:endParaRPr>
          </a:p>
          <a:p>
            <a:pPr marR="6985" algn="just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Comitê de Investimentos</a:t>
            </a:r>
            <a:endParaRPr lang="pt-BR" sz="2800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endParaRPr lang="pt-BR" sz="2200" dirty="0">
              <a:latin typeface="Arial"/>
              <a:cs typeface="Arial"/>
            </a:endParaRPr>
          </a:p>
        </p:txBody>
      </p:sp>
      <p:sp>
        <p:nvSpPr>
          <p:cNvPr id="23" name="object 11">
            <a:extLst>
              <a:ext uri="{FF2B5EF4-FFF2-40B4-BE49-F238E27FC236}">
                <a16:creationId xmlns="" xmlns:a16="http://schemas.microsoft.com/office/drawing/2014/main" id="{97D5E3A7-7E6E-433A-84EB-E82112CD5FFA}"/>
              </a:ext>
            </a:extLst>
          </p:cNvPr>
          <p:cNvSpPr txBox="1">
            <a:spLocks/>
          </p:cNvSpPr>
          <p:nvPr/>
        </p:nvSpPr>
        <p:spPr>
          <a:xfrm>
            <a:off x="5080952" y="3081031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Recursos Humanos  </a:t>
            </a:r>
            <a:endParaRPr lang="pt-BR" sz="6000" kern="0" dirty="0">
              <a:latin typeface="+mj-lt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="" xmlns:a16="http://schemas.microsoft.com/office/drawing/2014/main" id="{B21CFE7F-7D14-488A-BFCE-EE8CED2BCE8F}"/>
              </a:ext>
            </a:extLst>
          </p:cNvPr>
          <p:cNvSpPr txBox="1"/>
          <p:nvPr/>
        </p:nvSpPr>
        <p:spPr>
          <a:xfrm>
            <a:off x="5130800" y="4343400"/>
            <a:ext cx="61995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spc="-55" dirty="0">
                <a:latin typeface="+mj-lt"/>
                <a:cs typeface="Arial"/>
              </a:rPr>
              <a:t>Superintendente, Administrador, membros do Comitê de Investimentos    </a:t>
            </a:r>
            <a:endParaRPr lang="pt-BR" dirty="0">
              <a:latin typeface="+mj-lt"/>
              <a:cs typeface="Arial"/>
            </a:endParaRPr>
          </a:p>
        </p:txBody>
      </p:sp>
      <p:sp>
        <p:nvSpPr>
          <p:cNvPr id="25" name="object 11">
            <a:extLst>
              <a:ext uri="{FF2B5EF4-FFF2-40B4-BE49-F238E27FC236}">
                <a16:creationId xmlns="" xmlns:a16="http://schemas.microsoft.com/office/drawing/2014/main" id="{FDF7E4D5-5C25-4670-A388-6A7890349F5F}"/>
              </a:ext>
            </a:extLst>
          </p:cNvPr>
          <p:cNvSpPr txBox="1">
            <a:spLocks/>
          </p:cNvSpPr>
          <p:nvPr/>
        </p:nvSpPr>
        <p:spPr>
          <a:xfrm>
            <a:off x="5080952" y="5084287"/>
            <a:ext cx="7288848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6000" kern="0" spc="-5" dirty="0">
                <a:latin typeface="+mj-lt"/>
              </a:rPr>
              <a:t>Resultados Esperados   </a:t>
            </a:r>
            <a:endParaRPr lang="pt-BR" sz="6000" kern="0" dirty="0">
              <a:latin typeface="+mj-lt"/>
            </a:endParaRPr>
          </a:p>
        </p:txBody>
      </p:sp>
      <p:sp>
        <p:nvSpPr>
          <p:cNvPr id="26" name="object 12">
            <a:extLst>
              <a:ext uri="{FF2B5EF4-FFF2-40B4-BE49-F238E27FC236}">
                <a16:creationId xmlns="" xmlns:a16="http://schemas.microsoft.com/office/drawing/2014/main" id="{32E3F87D-8D55-492B-80E6-BFE005979178}"/>
              </a:ext>
            </a:extLst>
          </p:cNvPr>
          <p:cNvSpPr txBox="1"/>
          <p:nvPr/>
        </p:nvSpPr>
        <p:spPr>
          <a:xfrm>
            <a:off x="5130800" y="6262736"/>
            <a:ext cx="6199505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/>
              <a:t>Aumentar o grau de gerenciamentos das obrigações previdenciárias, com a avaliação de riscos para gerar retornos dos ativos do Guanhãesprev.</a:t>
            </a:r>
          </a:p>
        </p:txBody>
      </p:sp>
    </p:spTree>
    <p:extLst>
      <p:ext uri="{BB962C8B-B14F-4D97-AF65-F5344CB8AC3E}">
        <p14:creationId xmlns:p14="http://schemas.microsoft.com/office/powerpoint/2010/main" val="77799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62391" y="9298182"/>
            <a:ext cx="301625" cy="301625"/>
          </a:xfrm>
          <a:custGeom>
            <a:avLst/>
            <a:gdLst/>
            <a:ahLst/>
            <a:cxnLst/>
            <a:rect l="l" t="t" r="r" b="b"/>
            <a:pathLst>
              <a:path w="301625" h="301625">
                <a:moveTo>
                  <a:pt x="173928" y="0"/>
                </a:moveTo>
                <a:lnTo>
                  <a:pt x="127270" y="0"/>
                </a:lnTo>
                <a:lnTo>
                  <a:pt x="82374" y="14285"/>
                </a:lnTo>
                <a:lnTo>
                  <a:pt x="42793" y="42857"/>
                </a:lnTo>
                <a:lnTo>
                  <a:pt x="14264" y="82405"/>
                </a:lnTo>
                <a:lnTo>
                  <a:pt x="0" y="127280"/>
                </a:lnTo>
                <a:lnTo>
                  <a:pt x="0" y="173932"/>
                </a:lnTo>
                <a:lnTo>
                  <a:pt x="14264" y="218810"/>
                </a:lnTo>
                <a:lnTo>
                  <a:pt x="42793" y="258364"/>
                </a:lnTo>
                <a:lnTo>
                  <a:pt x="82374" y="286936"/>
                </a:lnTo>
                <a:lnTo>
                  <a:pt x="127270" y="301222"/>
                </a:lnTo>
                <a:lnTo>
                  <a:pt x="173928" y="301222"/>
                </a:lnTo>
                <a:lnTo>
                  <a:pt x="218793" y="286936"/>
                </a:lnTo>
                <a:lnTo>
                  <a:pt x="258312" y="258364"/>
                </a:lnTo>
                <a:lnTo>
                  <a:pt x="286903" y="218810"/>
                </a:lnTo>
                <a:lnTo>
                  <a:pt x="301198" y="173932"/>
                </a:lnTo>
                <a:lnTo>
                  <a:pt x="301198" y="127280"/>
                </a:lnTo>
                <a:lnTo>
                  <a:pt x="286903" y="82405"/>
                </a:lnTo>
                <a:lnTo>
                  <a:pt x="258312" y="42857"/>
                </a:lnTo>
                <a:lnTo>
                  <a:pt x="218793" y="14285"/>
                </a:lnTo>
                <a:lnTo>
                  <a:pt x="173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903" y="9349257"/>
            <a:ext cx="353758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NEMO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ENIM IPSAM </a:t>
            </a:r>
            <a:r>
              <a:rPr sz="1400" spc="-5" dirty="0">
                <a:solidFill>
                  <a:srgbClr val="EBEBEB"/>
                </a:solidFill>
                <a:latin typeface="Arial"/>
                <a:cs typeface="Arial"/>
              </a:rPr>
              <a:t>VOLUPTATEM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QUIA</a:t>
            </a:r>
            <a:r>
              <a:rPr sz="1400" spc="-70" dirty="0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EBEBEB"/>
                </a:solidFill>
                <a:latin typeface="Arial"/>
                <a:cs typeface="Arial"/>
              </a:rPr>
              <a:t>V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9471" y="9269783"/>
            <a:ext cx="7600950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  <a:tabLst>
                <a:tab pos="6586855" algn="l"/>
                <a:tab pos="7437755" algn="l"/>
              </a:tabLst>
            </a:pP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OL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U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P</a:t>
            </a:r>
            <a:r>
              <a:rPr sz="2100" spc="-15" baseline="3968" dirty="0">
                <a:solidFill>
                  <a:srgbClr val="EBEBEB"/>
                </a:solidFill>
                <a:latin typeface="Arial"/>
                <a:cs typeface="Arial"/>
              </a:rPr>
              <a:t>T</a:t>
            </a:r>
            <a:r>
              <a:rPr sz="2100" baseline="3968" dirty="0">
                <a:solidFill>
                  <a:srgbClr val="EBEBEB"/>
                </a:solidFill>
                <a:latin typeface="Arial"/>
                <a:cs typeface="Arial"/>
              </a:rPr>
              <a:t>AS	</a:t>
            </a:r>
            <a:r>
              <a:rPr sz="2200" spc="-5" dirty="0">
                <a:latin typeface="Arial"/>
                <a:cs typeface="Arial"/>
              </a:rPr>
              <a:t>&lt;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&gt;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3004673" cy="9753852"/>
            <a:chOff x="0" y="0"/>
            <a:chExt cx="13004673" cy="9753852"/>
          </a:xfrm>
        </p:grpSpPr>
        <p:sp>
          <p:nvSpPr>
            <p:cNvPr id="6" name="object 6"/>
            <p:cNvSpPr/>
            <p:nvPr/>
          </p:nvSpPr>
          <p:spPr>
            <a:xfrm>
              <a:off x="4445508" y="8901683"/>
              <a:ext cx="8559165" cy="852169"/>
            </a:xfrm>
            <a:custGeom>
              <a:avLst/>
              <a:gdLst/>
              <a:ahLst/>
              <a:cxnLst/>
              <a:rect l="l" t="t" r="r" b="b"/>
              <a:pathLst>
                <a:path w="8559165" h="852170">
                  <a:moveTo>
                    <a:pt x="0" y="851913"/>
                  </a:moveTo>
                  <a:lnTo>
                    <a:pt x="8558784" y="851913"/>
                  </a:lnTo>
                  <a:lnTo>
                    <a:pt x="8558784" y="0"/>
                  </a:lnTo>
                  <a:lnTo>
                    <a:pt x="0" y="0"/>
                  </a:lnTo>
                  <a:lnTo>
                    <a:pt x="0" y="851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45635" cy="9753600"/>
            </a:xfrm>
            <a:custGeom>
              <a:avLst/>
              <a:gdLst/>
              <a:ahLst/>
              <a:cxnLst/>
              <a:rect l="l" t="t" r="r" b="b"/>
              <a:pathLst>
                <a:path w="4445635" h="9753600">
                  <a:moveTo>
                    <a:pt x="0" y="9753597"/>
                  </a:moveTo>
                  <a:lnTo>
                    <a:pt x="4445508" y="9753597"/>
                  </a:lnTo>
                  <a:lnTo>
                    <a:pt x="4445508" y="0"/>
                  </a:lnTo>
                  <a:lnTo>
                    <a:pt x="0" y="0"/>
                  </a:lnTo>
                  <a:lnTo>
                    <a:pt x="0" y="9753597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0208" y="741187"/>
            <a:ext cx="6311392" cy="12740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6000" spc="-5" dirty="0">
                <a:latin typeface="+mj-lt"/>
              </a:rPr>
              <a:t>Meta Quantitativa</a:t>
            </a:r>
            <a:r>
              <a:rPr lang="pt-BR" sz="8200" spc="-5" dirty="0">
                <a:latin typeface="+mj-lt"/>
              </a:rPr>
              <a:t> </a:t>
            </a:r>
            <a:endParaRPr sz="8200" dirty="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511" y="2422467"/>
            <a:ext cx="6199505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5"/>
              </a:spcBef>
              <a:buSzPct val="125000"/>
              <a:buFont typeface="Wingdings" panose="05000000000000000000" pitchFamily="2" charset="2"/>
              <a:buChar char="ü"/>
              <a:tabLst>
                <a:tab pos="356235" algn="l"/>
              </a:tabLst>
            </a:pPr>
            <a:r>
              <a:rPr lang="pt-BR" dirty="0">
                <a:latin typeface="+mj-lt"/>
                <a:cs typeface="Arial"/>
              </a:rPr>
              <a:t>Entrega do relatório de ALM.</a:t>
            </a:r>
          </a:p>
        </p:txBody>
      </p:sp>
      <p:sp>
        <p:nvSpPr>
          <p:cNvPr id="21" name="object 20">
            <a:extLst>
              <a:ext uri="{FF2B5EF4-FFF2-40B4-BE49-F238E27FC236}">
                <a16:creationId xmlns="" xmlns:a16="http://schemas.microsoft.com/office/drawing/2014/main" id="{603A066E-1640-4FCE-82E0-AF52182F4A63}"/>
              </a:ext>
            </a:extLst>
          </p:cNvPr>
          <p:cNvSpPr txBox="1"/>
          <p:nvPr/>
        </p:nvSpPr>
        <p:spPr>
          <a:xfrm>
            <a:off x="1008075" y="1378727"/>
            <a:ext cx="2503170" cy="4523033"/>
          </a:xfrm>
          <a:prstGeom prst="rect">
            <a:avLst/>
          </a:prstGeom>
        </p:spPr>
        <p:txBody>
          <a:bodyPr vert="horz" wrap="square" lIns="0" tIns="580390" rIns="0" bIns="0" rtlCol="0">
            <a:spAutoFit/>
          </a:bodyPr>
          <a:lstStyle/>
          <a:p>
            <a:pPr marR="64769" algn="ctr">
              <a:lnSpc>
                <a:spcPct val="100000"/>
              </a:lnSpc>
              <a:spcBef>
                <a:spcPts val="4570"/>
              </a:spcBef>
            </a:pPr>
            <a:r>
              <a:rPr sz="20000" b="1" spc="-200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lang="pt-BR" sz="20000" b="1" spc="-2005" dirty="0">
                <a:solidFill>
                  <a:srgbClr val="FFFFFF"/>
                </a:solidFill>
                <a:latin typeface="Carlito"/>
                <a:cs typeface="Carlito"/>
              </a:rPr>
              <a:t> 6</a:t>
            </a:r>
            <a:endParaRPr sz="20000" dirty="0">
              <a:latin typeface="Carlito"/>
              <a:cs typeface="Carlito"/>
            </a:endParaRPr>
          </a:p>
          <a:p>
            <a:pPr marR="6985" algn="just">
              <a:lnSpc>
                <a:spcPct val="100000"/>
              </a:lnSpc>
              <a:spcBef>
                <a:spcPts val="620"/>
              </a:spcBef>
            </a:pPr>
            <a:r>
              <a:rPr lang="pt-BR" spc="-10" dirty="0">
                <a:solidFill>
                  <a:srgbClr val="FFFFFF"/>
                </a:solidFill>
                <a:latin typeface="Arial"/>
                <a:cs typeface="Arial"/>
              </a:rPr>
              <a:t>Comitê de Investimentos</a:t>
            </a:r>
            <a:endParaRPr lang="pt-BR" dirty="0">
              <a:latin typeface="Arial"/>
              <a:cs typeface="Arial"/>
            </a:endParaRPr>
          </a:p>
          <a:p>
            <a:pPr marR="64135" algn="ctr">
              <a:lnSpc>
                <a:spcPct val="100000"/>
              </a:lnSpc>
              <a:spcBef>
                <a:spcPts val="1265"/>
              </a:spcBef>
              <a:tabLst>
                <a:tab pos="460375" algn="l"/>
                <a:tab pos="850900" algn="l"/>
              </a:tabLst>
            </a:pPr>
            <a:r>
              <a:rPr lang="pt-BR" sz="2200" spc="-5" dirty="0">
                <a:latin typeface="Arial"/>
                <a:cs typeface="Arial"/>
              </a:rPr>
              <a:t>	</a:t>
            </a:r>
            <a:endParaRPr lang="pt-BR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3879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</TotalTime>
  <Words>901</Words>
  <Application>Microsoft Office PowerPoint</Application>
  <PresentationFormat>Personalizar</PresentationFormat>
  <Paragraphs>172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Office Theme</vt:lpstr>
      <vt:lpstr>Apresentação do PowerPoint</vt:lpstr>
      <vt:lpstr>PLANEJAMENTO  ESTRATÉGICO</vt:lpstr>
      <vt:lpstr>Metas </vt:lpstr>
      <vt:lpstr>Período </vt:lpstr>
      <vt:lpstr>Meta Quantitativa </vt:lpstr>
      <vt:lpstr>Metas </vt:lpstr>
      <vt:lpstr>Período </vt:lpstr>
      <vt:lpstr>Meta Quantitativa </vt:lpstr>
      <vt:lpstr>Metas </vt:lpstr>
      <vt:lpstr>Período </vt:lpstr>
      <vt:lpstr>Meta Quantitativa </vt:lpstr>
      <vt:lpstr>Metas </vt:lpstr>
      <vt:lpstr>Período </vt:lpstr>
      <vt:lpstr>Meta Quantitativa </vt:lpstr>
      <vt:lpstr>Metas </vt:lpstr>
      <vt:lpstr>Período </vt:lpstr>
      <vt:lpstr>Meta Quantitativa </vt:lpstr>
      <vt:lpstr>Metas </vt:lpstr>
      <vt:lpstr>Período </vt:lpstr>
      <vt:lpstr>Meta Quantitativa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Planejamento</dc:title>
  <dc:creator>Microsoft Office User</dc:creator>
  <cp:lastModifiedBy>Cliente</cp:lastModifiedBy>
  <cp:revision>12</cp:revision>
  <cp:lastPrinted>2021-10-05T14:16:35Z</cp:lastPrinted>
  <dcterms:created xsi:type="dcterms:W3CDTF">2020-02-18T12:19:56Z</dcterms:created>
  <dcterms:modified xsi:type="dcterms:W3CDTF">2021-10-05T14:17:55Z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2020-02-18T00:00:00Z</vt:filetime>
  </property>
</Properties>
</file>